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177DB2-CC73-4EC3-BBCD-17F73DABF06F}"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77DB2-CC73-4EC3-BBCD-17F73DABF06F}"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77DB2-CC73-4EC3-BBCD-17F73DABF06F}"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77DB2-CC73-4EC3-BBCD-17F73DABF06F}"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177DB2-CC73-4EC3-BBCD-17F73DABF06F}"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177DB2-CC73-4EC3-BBCD-17F73DABF06F}"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177DB2-CC73-4EC3-BBCD-17F73DABF06F}"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177DB2-CC73-4EC3-BBCD-17F73DABF06F}"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77DB2-CC73-4EC3-BBCD-17F73DABF06F}"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77DB2-CC73-4EC3-BBCD-17F73DABF06F}"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177DB2-CC73-4EC3-BBCD-17F73DABF06F}"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16A45-2AAC-449B-BCBC-91646AF9F0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alpha val="87843"/>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77DB2-CC73-4EC3-BBCD-17F73DABF06F}" type="datetimeFigureOut">
              <a:rPr lang="en-US" smtClean="0"/>
              <a:t>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16A45-2AAC-449B-BCBC-91646AF9F0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Bookman Old Style" pitchFamily="18" charset="0"/>
              </a:rPr>
              <a:t>Photographs and Cartoons in </a:t>
            </a:r>
            <a:r>
              <a:rPr lang="en-US" b="1" dirty="0" smtClean="0">
                <a:latin typeface="Bookman Old Style" pitchFamily="18" charset="0"/>
              </a:rPr>
              <a:t>Magazine</a:t>
            </a:r>
            <a:endParaRPr lang="en-US" dirty="0">
              <a:latin typeface="Bookman Old Style" pitchFamily="18" charset="0"/>
            </a:endParaRPr>
          </a:p>
        </p:txBody>
      </p:sp>
      <p:sp>
        <p:nvSpPr>
          <p:cNvPr id="3" name="Subtitle 2"/>
          <p:cNvSpPr>
            <a:spLocks noGrp="1"/>
          </p:cNvSpPr>
          <p:nvPr>
            <p:ph type="subTitle" idx="1"/>
          </p:nvPr>
        </p:nvSpPr>
        <p:spPr/>
        <p:txBody>
          <a:bodyPr/>
          <a:lstStyle/>
          <a:p>
            <a:pPr>
              <a:spcBef>
                <a:spcPts val="0"/>
              </a:spcBef>
            </a:pPr>
            <a:r>
              <a:rPr lang="en-US" b="1" dirty="0" err="1" smtClean="0">
                <a:solidFill>
                  <a:schemeClr val="tx1"/>
                </a:solidFill>
                <a:latin typeface="Bookman Old Style" pitchFamily="18" charset="0"/>
                <a:cs typeface="Times New Roman" pitchFamily="18" charset="0"/>
              </a:rPr>
              <a:t>Ganesh</a:t>
            </a:r>
            <a:r>
              <a:rPr lang="en-US" b="1" dirty="0" smtClean="0">
                <a:solidFill>
                  <a:schemeClr val="tx1"/>
                </a:solidFill>
                <a:latin typeface="Bookman Old Style" pitchFamily="18" charset="0"/>
                <a:cs typeface="Times New Roman" pitchFamily="18" charset="0"/>
              </a:rPr>
              <a:t> Kumar </a:t>
            </a:r>
            <a:r>
              <a:rPr lang="en-US" b="1" dirty="0" err="1" smtClean="0">
                <a:solidFill>
                  <a:schemeClr val="tx1"/>
                </a:solidFill>
                <a:latin typeface="Bookman Old Style" pitchFamily="18" charset="0"/>
                <a:cs typeface="Times New Roman" pitchFamily="18" charset="0"/>
              </a:rPr>
              <a:t>Ranjan</a:t>
            </a:r>
            <a:endParaRPr lang="en-US" b="1" dirty="0" smtClean="0">
              <a:solidFill>
                <a:schemeClr val="tx1"/>
              </a:solidFill>
              <a:latin typeface="Bookman Old Style" pitchFamily="18" charset="0"/>
              <a:cs typeface="Times New Roman" pitchFamily="18" charset="0"/>
            </a:endParaRPr>
          </a:p>
          <a:p>
            <a:pPr>
              <a:spcBef>
                <a:spcPts val="0"/>
              </a:spcBef>
            </a:pPr>
            <a:r>
              <a:rPr lang="en-US" b="1" dirty="0" smtClean="0">
                <a:solidFill>
                  <a:schemeClr val="tx1"/>
                </a:solidFill>
                <a:latin typeface="Bookman Old Style" pitchFamily="18" charset="0"/>
                <a:cs typeface="Times New Roman" pitchFamily="18" charset="0"/>
              </a:rPr>
              <a:t>Faculty, MJMC, MMHAPU, Patna</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7086600" cy="4893647"/>
          </a:xfrm>
          <a:prstGeom prst="rect">
            <a:avLst/>
          </a:prstGeom>
          <a:noFill/>
        </p:spPr>
        <p:txBody>
          <a:bodyPr wrap="square" rtlCol="0">
            <a:spAutoFit/>
          </a:bodyPr>
          <a:lstStyle/>
          <a:p>
            <a:pPr algn="just"/>
            <a:r>
              <a:rPr lang="en-US" sz="2400" b="1" i="1" dirty="0">
                <a:latin typeface="Bookman Old Style" pitchFamily="18" charset="0"/>
              </a:rPr>
              <a:t>Photographs and Cartoons in Magazine</a:t>
            </a:r>
            <a:endParaRPr lang="en-US" sz="2400" dirty="0">
              <a:latin typeface="Bookman Old Style" pitchFamily="18" charset="0"/>
            </a:endParaRPr>
          </a:p>
          <a:p>
            <a:pPr algn="just"/>
            <a:r>
              <a:rPr lang="en-US" sz="2400" i="1" dirty="0">
                <a:latin typeface="Bookman Old Style" pitchFamily="18" charset="0"/>
              </a:rPr>
              <a:t>In contemporary society, newspaper and magazines remain among the media of mass communication through which people are informed. These newspapers and magazines are filled with photograph and cartoons that no one can at this time imagine or think of any of such publications without photographs and cartoons. Indeed they have become an </a:t>
            </a:r>
            <a:r>
              <a:rPr lang="en-US" sz="2400" i="1" dirty="0" smtClean="0">
                <a:latin typeface="Bookman Old Style" pitchFamily="18" charset="0"/>
              </a:rPr>
              <a:t>indispensable </a:t>
            </a:r>
            <a:r>
              <a:rPr lang="en-US" sz="2400" i="1" dirty="0">
                <a:latin typeface="Bookman Old Style" pitchFamily="18" charset="0"/>
              </a:rPr>
              <a:t>part of </a:t>
            </a:r>
            <a:r>
              <a:rPr lang="en-US" sz="2400" i="1" dirty="0" smtClean="0">
                <a:latin typeface="Bookman Old Style" pitchFamily="18" charset="0"/>
              </a:rPr>
              <a:t>the print </a:t>
            </a:r>
            <a:r>
              <a:rPr lang="en-US" sz="2400" i="1" dirty="0">
                <a:latin typeface="Bookman Old Style" pitchFamily="18" charset="0"/>
              </a:rPr>
              <a:t>media especially when they contribute immensely in </a:t>
            </a:r>
            <a:r>
              <a:rPr lang="en-US" sz="2400" i="1" dirty="0" smtClean="0">
                <a:latin typeface="Bookman Old Style" pitchFamily="18" charset="0"/>
              </a:rPr>
              <a:t>the process </a:t>
            </a:r>
            <a:r>
              <a:rPr lang="en-US" sz="2400" i="1" dirty="0">
                <a:latin typeface="Bookman Old Style" pitchFamily="18" charset="0"/>
              </a:rPr>
              <a:t>of informing, educating and entertaining the readers</a:t>
            </a:r>
            <a:r>
              <a:rPr lang="en-US" sz="2400" i="1" dirty="0" smtClean="0">
                <a:latin typeface="Bookman Old Style" pitchFamily="18" charset="0"/>
              </a:rPr>
              <a:t>.</a:t>
            </a:r>
            <a:endParaRPr lang="en-US" sz="2400" dirty="0">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7162800" cy="5262979"/>
          </a:xfrm>
          <a:prstGeom prst="rect">
            <a:avLst/>
          </a:prstGeom>
          <a:noFill/>
        </p:spPr>
        <p:txBody>
          <a:bodyPr wrap="square" rtlCol="0">
            <a:spAutoFit/>
          </a:bodyPr>
          <a:lstStyle/>
          <a:p>
            <a:pPr algn="just"/>
            <a:r>
              <a:rPr lang="en-US" sz="2800" b="1" i="1" dirty="0">
                <a:latin typeface="Bookman Old Style" pitchFamily="18" charset="0"/>
              </a:rPr>
              <a:t>Meaning of Photojournalism</a:t>
            </a:r>
            <a:endParaRPr lang="en-US" sz="2800" dirty="0">
              <a:latin typeface="Bookman Old Style" pitchFamily="18" charset="0"/>
            </a:endParaRPr>
          </a:p>
          <a:p>
            <a:pPr algn="just"/>
            <a:r>
              <a:rPr lang="en-US" sz="2800" i="1" dirty="0">
                <a:latin typeface="Bookman Old Style" pitchFamily="18" charset="0"/>
              </a:rPr>
              <a:t>Photo-journalism means communicating to a mass audience by means of photographs or pictorial communication. Reporters with the use of words paint mental pictures in an effort to describe reality. But, there are limits to which words can go in this effort. So, to drive the point home or bring reader closer to the scene, print media practitioner resort to the use of photographs. Photographs add credibility to a story. </a:t>
            </a:r>
            <a:endParaRPr lang="en-US" sz="2800"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7315200" cy="6124754"/>
          </a:xfrm>
          <a:prstGeom prst="rect">
            <a:avLst/>
          </a:prstGeom>
          <a:noFill/>
        </p:spPr>
        <p:txBody>
          <a:bodyPr wrap="square" rtlCol="0">
            <a:spAutoFit/>
          </a:bodyPr>
          <a:lstStyle/>
          <a:p>
            <a:pPr algn="just"/>
            <a:r>
              <a:rPr lang="en-US" sz="2800" b="1" i="1" dirty="0">
                <a:latin typeface="Bookman Old Style" pitchFamily="18" charset="0"/>
              </a:rPr>
              <a:t>Meaning of Cartoons</a:t>
            </a:r>
            <a:endParaRPr lang="en-US" sz="2800" dirty="0">
              <a:latin typeface="Bookman Old Style" pitchFamily="18" charset="0"/>
            </a:endParaRPr>
          </a:p>
          <a:p>
            <a:pPr algn="just"/>
            <a:r>
              <a:rPr lang="en-US" sz="2800" i="1" dirty="0">
                <a:latin typeface="Bookman Old Style" pitchFamily="18" charset="0"/>
              </a:rPr>
              <a:t>Cartoons are humorous drawings or art work, often used in newspaper and magazines to communicate to the readers. Although cartoons are often accompanied with words, a typical cartoon can exist and achieve the intended meaning without words (</a:t>
            </a:r>
            <a:r>
              <a:rPr lang="en-US" sz="2800" i="1" dirty="0" err="1">
                <a:latin typeface="Bookman Old Style" pitchFamily="18" charset="0"/>
              </a:rPr>
              <a:t>Nwodu</a:t>
            </a:r>
            <a:r>
              <a:rPr lang="en-US" sz="2800" i="1" dirty="0">
                <a:latin typeface="Bookman Old Style" pitchFamily="18" charset="0"/>
              </a:rPr>
              <a:t>, 011). Like photographs, cartoons have become an indispensable part of the print media that most often, some publication have editorial cartoon expressing the view of the  publication in a satirical way</a:t>
            </a:r>
            <a:r>
              <a:rPr lang="en-US" sz="2800" i="1" dirty="0" smtClean="0">
                <a:latin typeface="Bookman Old Style" pitchFamily="18" charset="0"/>
              </a:rPr>
              <a:t>.</a:t>
            </a:r>
            <a:endParaRPr lang="en-US" sz="2800" dirty="0">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7239000" cy="4832092"/>
          </a:xfrm>
          <a:prstGeom prst="rect">
            <a:avLst/>
          </a:prstGeom>
          <a:noFill/>
        </p:spPr>
        <p:txBody>
          <a:bodyPr wrap="square" rtlCol="0">
            <a:spAutoFit/>
          </a:bodyPr>
          <a:lstStyle/>
          <a:p>
            <a:r>
              <a:rPr lang="en-US" sz="2800" b="1" i="1" dirty="0">
                <a:latin typeface="Bookman Old Style" pitchFamily="18" charset="0"/>
              </a:rPr>
              <a:t>Why Newspapers//Books/Magazines Use Photographs</a:t>
            </a:r>
            <a:endParaRPr lang="en-US" sz="2800" dirty="0">
              <a:latin typeface="Bookman Old Style" pitchFamily="18" charset="0"/>
            </a:endParaRPr>
          </a:p>
          <a:p>
            <a:r>
              <a:rPr lang="en-US" sz="2800" i="1" dirty="0">
                <a:latin typeface="Bookman Old Style" pitchFamily="18" charset="0"/>
              </a:rPr>
              <a:t>There are so many reasons newspapers and magazines use photographs in their publications. These include:</a:t>
            </a:r>
            <a:endParaRPr lang="en-US" sz="2800" dirty="0">
              <a:latin typeface="Bookman Old Style" pitchFamily="18" charset="0"/>
            </a:endParaRPr>
          </a:p>
          <a:p>
            <a:r>
              <a:rPr lang="en-US" sz="2800" i="1" dirty="0">
                <a:latin typeface="Bookman Old Style" pitchFamily="18" charset="0"/>
              </a:rPr>
              <a:t>• to beautify the page or page make-up</a:t>
            </a:r>
            <a:endParaRPr lang="en-US" sz="2800" dirty="0">
              <a:latin typeface="Bookman Old Style" pitchFamily="18" charset="0"/>
            </a:endParaRPr>
          </a:p>
          <a:p>
            <a:r>
              <a:rPr lang="en-US" sz="2800" i="1" dirty="0">
                <a:latin typeface="Bookman Old Style" pitchFamily="18" charset="0"/>
              </a:rPr>
              <a:t>• as proof of reality/authenticity</a:t>
            </a:r>
            <a:endParaRPr lang="en-US" sz="2800" dirty="0">
              <a:latin typeface="Bookman Old Style" pitchFamily="18" charset="0"/>
            </a:endParaRPr>
          </a:p>
          <a:p>
            <a:r>
              <a:rPr lang="en-US" sz="2800" i="1" dirty="0">
                <a:latin typeface="Bookman Old Style" pitchFamily="18" charset="0"/>
              </a:rPr>
              <a:t>• to show that the media house was at the scene of the event</a:t>
            </a:r>
            <a:endParaRPr lang="en-US" sz="2800" dirty="0">
              <a:latin typeface="Bookman Old Style" pitchFamily="18" charset="0"/>
            </a:endParaRPr>
          </a:p>
          <a:p>
            <a:r>
              <a:rPr lang="en-US" sz="2800" i="1" dirty="0">
                <a:latin typeface="Bookman Old Style" pitchFamily="18" charset="0"/>
              </a:rPr>
              <a:t>• attract the attention of readers.</a:t>
            </a:r>
            <a:endParaRPr lang="en-US" sz="2800" dirty="0">
              <a:latin typeface="Bookman Old Style" pitchFamily="18" charset="0"/>
            </a:endParaRPr>
          </a:p>
          <a:p>
            <a:r>
              <a:rPr lang="en-US" sz="2800" i="1" dirty="0">
                <a:latin typeface="Bookman Old Style" pitchFamily="18" charset="0"/>
              </a:rPr>
              <a:t>• they could be used as fillers</a:t>
            </a:r>
            <a:r>
              <a:rPr lang="en-US" sz="2800" i="1" dirty="0" smtClean="0">
                <a:latin typeface="Bookman Old Style" pitchFamily="18" charset="0"/>
              </a:rPr>
              <a:t>.</a:t>
            </a:r>
            <a:endParaRPr lang="en-US" sz="2800" dirty="0">
              <a:latin typeface="Bookman Old Styl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762000"/>
            <a:ext cx="6629400" cy="4524315"/>
          </a:xfrm>
          <a:prstGeom prst="rect">
            <a:avLst/>
          </a:prstGeom>
          <a:noFill/>
        </p:spPr>
        <p:txBody>
          <a:bodyPr wrap="square" rtlCol="0">
            <a:spAutoFit/>
          </a:bodyPr>
          <a:lstStyle/>
          <a:p>
            <a:r>
              <a:rPr lang="en-US" sz="2400" b="1" i="1" dirty="0">
                <a:latin typeface="Bookman Old Style" pitchFamily="18" charset="0"/>
              </a:rPr>
              <a:t>Why Newspapers and Magazines Use Cartoons</a:t>
            </a:r>
            <a:endParaRPr lang="en-US" sz="2400" dirty="0">
              <a:latin typeface="Bookman Old Style" pitchFamily="18" charset="0"/>
            </a:endParaRPr>
          </a:p>
          <a:p>
            <a:r>
              <a:rPr lang="en-US" sz="2400" i="1" dirty="0">
                <a:latin typeface="Bookman Old Style" pitchFamily="18" charset="0"/>
              </a:rPr>
              <a:t>There are so many reasons newspapers and magazines make use</a:t>
            </a:r>
            <a:endParaRPr lang="en-US" sz="2400" dirty="0">
              <a:latin typeface="Bookman Old Style" pitchFamily="18" charset="0"/>
            </a:endParaRPr>
          </a:p>
          <a:p>
            <a:r>
              <a:rPr lang="en-US" sz="2400" i="1" dirty="0">
                <a:latin typeface="Bookman Old Style" pitchFamily="18" charset="0"/>
              </a:rPr>
              <a:t>of cartoons. These include: </a:t>
            </a:r>
            <a:endParaRPr lang="en-US" sz="2400" dirty="0">
              <a:latin typeface="Bookman Old Style" pitchFamily="18" charset="0"/>
            </a:endParaRPr>
          </a:p>
          <a:p>
            <a:r>
              <a:rPr lang="en-US" sz="2400" i="1" dirty="0">
                <a:latin typeface="Bookman Old Style" pitchFamily="18" charset="0"/>
              </a:rPr>
              <a:t>• to beautify the page</a:t>
            </a:r>
            <a:endParaRPr lang="en-US" sz="2400" dirty="0">
              <a:latin typeface="Bookman Old Style" pitchFamily="18" charset="0"/>
            </a:endParaRPr>
          </a:p>
          <a:p>
            <a:r>
              <a:rPr lang="en-US" sz="2400" i="1" dirty="0">
                <a:latin typeface="Bookman Old Style" pitchFamily="18" charset="0"/>
              </a:rPr>
              <a:t>• present serious issues in humorous way</a:t>
            </a:r>
            <a:endParaRPr lang="en-US" sz="2400" dirty="0">
              <a:latin typeface="Bookman Old Style" pitchFamily="18" charset="0"/>
            </a:endParaRPr>
          </a:p>
          <a:p>
            <a:r>
              <a:rPr lang="en-US" sz="2400" i="1" dirty="0">
                <a:latin typeface="Bookman Old Style" pitchFamily="18" charset="0"/>
              </a:rPr>
              <a:t>• to avoid legal action</a:t>
            </a:r>
            <a:endParaRPr lang="en-US" sz="2400" dirty="0">
              <a:latin typeface="Bookman Old Style" pitchFamily="18" charset="0"/>
            </a:endParaRPr>
          </a:p>
          <a:p>
            <a:r>
              <a:rPr lang="en-US" sz="2400" i="1" dirty="0">
                <a:latin typeface="Bookman Old Style" pitchFamily="18" charset="0"/>
              </a:rPr>
              <a:t>• attract the attention of readers</a:t>
            </a:r>
            <a:endParaRPr lang="en-US" sz="2400" dirty="0">
              <a:latin typeface="Bookman Old Style" pitchFamily="18" charset="0"/>
            </a:endParaRPr>
          </a:p>
          <a:p>
            <a:r>
              <a:rPr lang="en-US" sz="2400" i="1" dirty="0">
                <a:latin typeface="Bookman Old Style" pitchFamily="18" charset="0"/>
              </a:rPr>
              <a:t>• appeals to both literate and illiterate audience</a:t>
            </a:r>
            <a:endParaRPr lang="en-US" sz="2400" dirty="0">
              <a:latin typeface="Bookman Old Style" pitchFamily="18" charset="0"/>
            </a:endParaRPr>
          </a:p>
          <a:p>
            <a:r>
              <a:rPr lang="en-US" sz="2400" i="1" dirty="0">
                <a:latin typeface="Bookman Old Style" pitchFamily="18" charset="0"/>
              </a:rPr>
              <a:t>• acts as a weapon against social vices</a:t>
            </a:r>
            <a:r>
              <a:rPr lang="en-US" sz="2400" i="1" dirty="0" smtClean="0">
                <a:latin typeface="Bookman Old Style" pitchFamily="18" charset="0"/>
              </a:rPr>
              <a:t>.</a:t>
            </a:r>
            <a:endParaRPr lang="en-US" sz="2400" dirty="0">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838200"/>
            <a:ext cx="7086600" cy="4893647"/>
          </a:xfrm>
          <a:prstGeom prst="rect">
            <a:avLst/>
          </a:prstGeom>
          <a:noFill/>
        </p:spPr>
        <p:txBody>
          <a:bodyPr wrap="square" rtlCol="0">
            <a:spAutoFit/>
          </a:bodyPr>
          <a:lstStyle/>
          <a:p>
            <a:pPr algn="just"/>
            <a:r>
              <a:rPr lang="en-US" sz="2400" i="1" dirty="0">
                <a:latin typeface="Bookman Old Style" pitchFamily="18" charset="0"/>
              </a:rPr>
              <a:t>No doubt, newspaper and magazines resort to the use of cartoons to attract the attention of the readers, educate, inform and entertain them. More so, cartoons present serious issues in a satirical way and can appeal to all and sundry irrespective of the social status or literacy level.</a:t>
            </a:r>
            <a:endParaRPr lang="en-US" sz="2400" dirty="0">
              <a:latin typeface="Bookman Old Style" pitchFamily="18" charset="0"/>
            </a:endParaRPr>
          </a:p>
          <a:p>
            <a:pPr algn="just"/>
            <a:r>
              <a:rPr lang="en-US" sz="2400" i="1" dirty="0" err="1">
                <a:latin typeface="Bookman Old Style" pitchFamily="18" charset="0"/>
              </a:rPr>
              <a:t>Resently</a:t>
            </a:r>
            <a:r>
              <a:rPr lang="en-US" sz="2400" i="1" dirty="0">
                <a:latin typeface="Bookman Old Style" pitchFamily="18" charset="0"/>
              </a:rPr>
              <a:t>, photographs and cartoons have become a common feature of newspapers and magazines. In this unit, you were exposed to the meaning of photojournalism and cartoons in newspapers and magazines, and why they use them</a:t>
            </a:r>
            <a:r>
              <a:rPr lang="en-US" sz="2400" i="1" dirty="0" smtClean="0">
                <a:latin typeface="Bookman Old Style" pitchFamily="18" charset="0"/>
              </a:rPr>
              <a:t>.</a:t>
            </a:r>
            <a:endParaRPr lang="en-US" sz="2400" dirty="0">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838200"/>
            <a:ext cx="6781800" cy="3539430"/>
          </a:xfrm>
          <a:prstGeom prst="rect">
            <a:avLst/>
          </a:prstGeom>
          <a:noFill/>
        </p:spPr>
        <p:txBody>
          <a:bodyPr wrap="square" rtlCol="0">
            <a:spAutoFit/>
          </a:bodyPr>
          <a:lstStyle/>
          <a:p>
            <a:pPr algn="just"/>
            <a:r>
              <a:rPr lang="en-US" sz="2800" b="1" i="1" dirty="0">
                <a:latin typeface="Bookman Old Style" pitchFamily="18" charset="0"/>
              </a:rPr>
              <a:t>ASSIGNMENT</a:t>
            </a:r>
            <a:endParaRPr lang="en-US" sz="2800" dirty="0">
              <a:latin typeface="Bookman Old Style" pitchFamily="18" charset="0"/>
            </a:endParaRPr>
          </a:p>
          <a:p>
            <a:pPr algn="just"/>
            <a:r>
              <a:rPr lang="en-US" sz="2800" i="1" dirty="0">
                <a:latin typeface="Bookman Old Style" pitchFamily="18" charset="0"/>
              </a:rPr>
              <a:t>Suppose you are given a task of reviewing your departmental magazine which was published without photographs and carton. Tell the editor why photographs and cartoons are important. Record the discussion ( with your class friends). </a:t>
            </a:r>
            <a:endParaRPr lang="en-US" sz="2800" dirty="0">
              <a:latin typeface="Bookman Old Style"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519</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Photographs and Cartoons in Magazine</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Photographs and Cartoons in Magazine</dc:title>
  <dc:creator>Lenovo</dc:creator>
  <cp:lastModifiedBy>Lenovo</cp:lastModifiedBy>
  <cp:revision>1</cp:revision>
  <dcterms:created xsi:type="dcterms:W3CDTF">2020-11-06T09:36:34Z</dcterms:created>
  <dcterms:modified xsi:type="dcterms:W3CDTF">2020-11-06T09:45:17Z</dcterms:modified>
</cp:coreProperties>
</file>