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230F8F-4676-422E-B473-C8FFAB359EB1}"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38EE2-C41D-4905-ABD0-7289EBFDE87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30F8F-4676-422E-B473-C8FFAB359EB1}"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38EE2-C41D-4905-ABD0-7289EBFDE8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30F8F-4676-422E-B473-C8FFAB359EB1}"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38EE2-C41D-4905-ABD0-7289EBFDE8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30F8F-4676-422E-B473-C8FFAB359EB1}"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38EE2-C41D-4905-ABD0-7289EBFDE8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230F8F-4676-422E-B473-C8FFAB359EB1}"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38EE2-C41D-4905-ABD0-7289EBFDE87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230F8F-4676-422E-B473-C8FFAB359EB1}"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38EE2-C41D-4905-ABD0-7289EBFDE8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230F8F-4676-422E-B473-C8FFAB359EB1}" type="datetimeFigureOut">
              <a:rPr lang="en-US" smtClean="0"/>
              <a:t>8/9/2021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138EE2-C41D-4905-ABD0-7289EBFDE8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230F8F-4676-422E-B473-C8FFAB359EB1}" type="datetimeFigureOut">
              <a:rPr lang="en-US" smtClean="0"/>
              <a:t>8/9/2021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138EE2-C41D-4905-ABD0-7289EBFDE8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230F8F-4676-422E-B473-C8FFAB359EB1}" type="datetimeFigureOut">
              <a:rPr lang="en-US" smtClean="0"/>
              <a:t>8/9/2021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138EE2-C41D-4905-ABD0-7289EBFDE8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230F8F-4676-422E-B473-C8FFAB359EB1}"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38EE2-C41D-4905-ABD0-7289EBFDE87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230F8F-4676-422E-B473-C8FFAB359EB1}"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38EE2-C41D-4905-ABD0-7289EBFDE87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30F8F-4676-422E-B473-C8FFAB359EB1}" type="datetimeFigureOut">
              <a:rPr lang="en-US" smtClean="0"/>
              <a:t>8/9/2021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38EE2-C41D-4905-ABD0-7289EBFDE87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a:solidFill>
                  <a:srgbClr val="00B0F0"/>
                </a:solidFill>
              </a:rPr>
              <a:t>CAJ (computer assisted journalism</a:t>
            </a:r>
            <a:r>
              <a:rPr lang="en-IN" b="1" dirty="0" smtClean="0">
                <a:solidFill>
                  <a:srgbClr val="00B0F0"/>
                </a:solidFill>
              </a:rPr>
              <a:t>) continues..</a:t>
            </a:r>
            <a:endParaRPr lang="en-US" dirty="0">
              <a:solidFill>
                <a:srgbClr val="00B0F0"/>
              </a:solidFill>
            </a:endParaRPr>
          </a:p>
        </p:txBody>
      </p:sp>
      <p:sp>
        <p:nvSpPr>
          <p:cNvPr id="3" name="Subtitle 2"/>
          <p:cNvSpPr>
            <a:spLocks noGrp="1"/>
          </p:cNvSpPr>
          <p:nvPr>
            <p:ph type="subTitle" idx="1"/>
          </p:nvPr>
        </p:nvSpPr>
        <p:spPr/>
        <p:txBody>
          <a:bodyPr>
            <a:normAutofit/>
          </a:bodyPr>
          <a:lstStyle/>
          <a:p>
            <a:pPr>
              <a:spcBef>
                <a:spcPts val="0"/>
              </a:spcBef>
            </a:pPr>
            <a:r>
              <a:rPr lang="en-US" sz="2800" dirty="0" err="1" smtClean="0">
                <a:solidFill>
                  <a:srgbClr val="00B0F0"/>
                </a:solidFill>
              </a:rPr>
              <a:t>Ganesh</a:t>
            </a:r>
            <a:r>
              <a:rPr lang="en-US" sz="2800" dirty="0" smtClean="0">
                <a:solidFill>
                  <a:srgbClr val="00B0F0"/>
                </a:solidFill>
              </a:rPr>
              <a:t> Kumar </a:t>
            </a:r>
            <a:r>
              <a:rPr lang="en-US" sz="2800" dirty="0" err="1" smtClean="0">
                <a:solidFill>
                  <a:srgbClr val="00B0F0"/>
                </a:solidFill>
              </a:rPr>
              <a:t>Ranjan</a:t>
            </a:r>
            <a:endParaRPr lang="en-US" sz="2800" dirty="0" smtClean="0">
              <a:solidFill>
                <a:srgbClr val="00B0F0"/>
              </a:solidFill>
            </a:endParaRPr>
          </a:p>
          <a:p>
            <a:pPr>
              <a:spcBef>
                <a:spcPts val="0"/>
              </a:spcBef>
            </a:pPr>
            <a:r>
              <a:rPr lang="en-US" sz="2800" dirty="0" smtClean="0">
                <a:solidFill>
                  <a:srgbClr val="00B0F0"/>
                </a:solidFill>
              </a:rPr>
              <a:t>Faculty, MJMC,</a:t>
            </a:r>
          </a:p>
          <a:p>
            <a:pPr>
              <a:spcBef>
                <a:spcPts val="0"/>
              </a:spcBef>
            </a:pPr>
            <a:r>
              <a:rPr lang="en-US" sz="2800" dirty="0" smtClean="0">
                <a:solidFill>
                  <a:srgbClr val="00B0F0"/>
                </a:solidFill>
              </a:rPr>
              <a:t>MMHA&amp;PU</a:t>
            </a:r>
            <a:endParaRPr lang="en-US" sz="2800"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solidFill>
                  <a:srgbClr val="00B0F0"/>
                </a:solidFill>
              </a:rPr>
              <a:t>Challenges</a:t>
            </a:r>
            <a:endParaRPr lang="en-US" dirty="0">
              <a:solidFill>
                <a:srgbClr val="00B0F0"/>
              </a:solidFill>
            </a:endParaRPr>
          </a:p>
        </p:txBody>
      </p:sp>
      <p:sp>
        <p:nvSpPr>
          <p:cNvPr id="3" name="Content Placeholder 2"/>
          <p:cNvSpPr>
            <a:spLocks noGrp="1"/>
          </p:cNvSpPr>
          <p:nvPr>
            <p:ph idx="1"/>
          </p:nvPr>
        </p:nvSpPr>
        <p:spPr/>
        <p:txBody>
          <a:bodyPr>
            <a:normAutofit fontScale="70000" lnSpcReduction="20000"/>
          </a:bodyPr>
          <a:lstStyle/>
          <a:p>
            <a:pPr lvl="1"/>
            <a:r>
              <a:rPr lang="en-IN" b="1" dirty="0"/>
              <a:t>Spontaneity is lost</a:t>
            </a:r>
            <a:endParaRPr lang="en-US" dirty="0"/>
          </a:p>
          <a:p>
            <a:r>
              <a:rPr lang="en-IN" dirty="0"/>
              <a:t>It leads to some challenges to journalists. As the source gets enough time to weigh his words it loses some of the spontaneity. As a result, bits of information source might have revealed on the spur of moment during a spoken interview could be lost in an email interview.</a:t>
            </a:r>
            <a:endParaRPr lang="en-US" dirty="0"/>
          </a:p>
          <a:p>
            <a:pPr lvl="1"/>
            <a:r>
              <a:rPr lang="en-IN" b="1" dirty="0"/>
              <a:t>Limited questions</a:t>
            </a:r>
            <a:endParaRPr lang="en-US" dirty="0"/>
          </a:p>
          <a:p>
            <a:r>
              <a:rPr lang="en-IN" dirty="0"/>
              <a:t>Sometimes during the course of spoken and telephonic interview, many questions arise. But in email interview ii is not possible.</a:t>
            </a:r>
            <a:endParaRPr lang="en-US" dirty="0"/>
          </a:p>
          <a:p>
            <a:pPr lvl="1"/>
            <a:r>
              <a:rPr lang="en-IN" b="1" dirty="0"/>
              <a:t>Authenticity of source</a:t>
            </a:r>
            <a:endParaRPr lang="en-US" dirty="0"/>
          </a:p>
          <a:p>
            <a:r>
              <a:rPr lang="en-IN" dirty="0"/>
              <a:t>On web medium it is very hard to ascertain the authenticity of source. The fundamental ways by which we categorize people is not possible at all. You can’t be sure about a person’s gender, age, and ethnicity. So, journalists need to be more cautious while dealing with emails, especially strangers.</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solidFill>
                  <a:srgbClr val="00B0F0"/>
                </a:solidFill>
              </a:rPr>
              <a:t>Research</a:t>
            </a:r>
            <a:endParaRPr lang="en-US" dirty="0">
              <a:solidFill>
                <a:srgbClr val="00B0F0"/>
              </a:solidFill>
            </a:endParaRPr>
          </a:p>
        </p:txBody>
      </p:sp>
      <p:sp>
        <p:nvSpPr>
          <p:cNvPr id="3" name="Content Placeholder 2"/>
          <p:cNvSpPr>
            <a:spLocks noGrp="1"/>
          </p:cNvSpPr>
          <p:nvPr>
            <p:ph idx="1"/>
          </p:nvPr>
        </p:nvSpPr>
        <p:spPr/>
        <p:txBody>
          <a:bodyPr>
            <a:normAutofit fontScale="77500" lnSpcReduction="20000"/>
          </a:bodyPr>
          <a:lstStyle/>
          <a:p>
            <a:r>
              <a:rPr lang="en-IN" dirty="0"/>
              <a:t>Journalists are also using internet for research purposes. A complete report ideally consist both reporting and research. Generally journalists get primary information by themselves, but for secondary sources they research. These researches are done to get other supporting material, articles and studies. For this cautious effort is needed. Take an example; if journalist seeks information regarding any government policy and he finds it on a web page having URL ending with .com, the material available there can’t be taken completely authentic as this URL belongs to commercial website. For authentic information regarding government policy journalist should search relevant material on a web page with the URL ending with .</a:t>
            </a:r>
            <a:r>
              <a:rPr lang="en-IN" dirty="0" err="1"/>
              <a:t>gov</a:t>
            </a:r>
            <a:r>
              <a:rPr lang="en-IN" dirty="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solidFill>
                  <a:srgbClr val="00B0F0"/>
                </a:solidFill>
              </a:rPr>
              <a:t>Reference</a:t>
            </a:r>
            <a:endParaRPr lang="en-US" dirty="0">
              <a:solidFill>
                <a:srgbClr val="00B0F0"/>
              </a:solidFill>
            </a:endParaRPr>
          </a:p>
        </p:txBody>
      </p:sp>
      <p:sp>
        <p:nvSpPr>
          <p:cNvPr id="3" name="Content Placeholder 2"/>
          <p:cNvSpPr>
            <a:spLocks noGrp="1"/>
          </p:cNvSpPr>
          <p:nvPr>
            <p:ph idx="1"/>
          </p:nvPr>
        </p:nvSpPr>
        <p:spPr/>
        <p:txBody>
          <a:bodyPr/>
          <a:lstStyle/>
          <a:p>
            <a:r>
              <a:rPr lang="en-IN" dirty="0" smtClean="0"/>
              <a:t>it </a:t>
            </a:r>
            <a:r>
              <a:rPr lang="en-IN" dirty="0"/>
              <a:t>means consulting authoritative source of information such as dictionary, encyclopaedias, gazettes, spelling check, definitions, names and logos etc. A vast number of sources are available on the internet. Again cautious efforts are needed.</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solidFill>
                  <a:srgbClr val="00B0F0"/>
                </a:solidFill>
              </a:rPr>
              <a:t>Rendezvous</a:t>
            </a:r>
            <a:endParaRPr lang="en-US"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IN" dirty="0" smtClean="0"/>
              <a:t>Rendezvous</a:t>
            </a:r>
            <a:r>
              <a:rPr lang="en-IN" dirty="0"/>
              <a:t>, a place to which people customarily come in numbers. Virtual communities on net are electronic rendezvous spot. These spots are important for journalists to get story ideas and get connected with other journalists and different communities. Using of </a:t>
            </a:r>
            <a:r>
              <a:rPr lang="en-IN" dirty="0" err="1"/>
              <a:t>Listservs</a:t>
            </a:r>
            <a:r>
              <a:rPr lang="en-IN" dirty="0"/>
              <a:t> and online communities is valuable to journalists in several ways. By listening and on the discussion journalist can monitor public opinion on certain issues and events. Here journalists can pick story ideas and identify potential source of information. </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00B0F0"/>
                </a:solidFill>
              </a:rPr>
              <a:t>Ethical dilemmas</a:t>
            </a:r>
            <a:endParaRPr lang="en-US" dirty="0">
              <a:solidFill>
                <a:srgbClr val="00B0F0"/>
              </a:solidFill>
            </a:endParaRPr>
          </a:p>
        </p:txBody>
      </p:sp>
      <p:sp>
        <p:nvSpPr>
          <p:cNvPr id="3" name="Content Placeholder 2"/>
          <p:cNvSpPr>
            <a:spLocks noGrp="1"/>
          </p:cNvSpPr>
          <p:nvPr>
            <p:ph idx="1"/>
          </p:nvPr>
        </p:nvSpPr>
        <p:spPr/>
        <p:txBody>
          <a:bodyPr>
            <a:normAutofit fontScale="77500" lnSpcReduction="20000"/>
          </a:bodyPr>
          <a:lstStyle/>
          <a:p>
            <a:r>
              <a:rPr lang="en-IN" dirty="0" smtClean="0"/>
              <a:t>Using </a:t>
            </a:r>
            <a:r>
              <a:rPr lang="en-IN" dirty="0" err="1"/>
              <a:t>listservs</a:t>
            </a:r>
            <a:r>
              <a:rPr lang="en-IN" dirty="0"/>
              <a:t> and other discussion forums lead to some ethical dilemmas. Many scholars have raised question that how ethical it is to lurk in chat rooms to gather information? Egan feels that journalists should follow </a:t>
            </a:r>
            <a:r>
              <a:rPr lang="en-IN" b="1" dirty="0"/>
              <a:t>“do no harm principle”. </a:t>
            </a:r>
            <a:r>
              <a:rPr lang="en-IN" dirty="0"/>
              <a:t>If some harm is done to others the action is considered unacceptable. If something is done for the welfare of the society and people, it should be considered good.</a:t>
            </a:r>
            <a:endParaRPr lang="en-US" dirty="0"/>
          </a:p>
          <a:p>
            <a:r>
              <a:rPr lang="en-IN" dirty="0"/>
              <a:t>There is also a debate over the nature of these online communities. Some feel that as registration is required to enter these spaces, so it should be considered private, but others feel that these are public spaces since such registration procedures can be circumvented with ease.</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538</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CAJ (computer assisted journalism) continues..</vt:lpstr>
      <vt:lpstr>Challenges</vt:lpstr>
      <vt:lpstr>Research</vt:lpstr>
      <vt:lpstr>Reference</vt:lpstr>
      <vt:lpstr>Rendezvous</vt:lpstr>
      <vt:lpstr>Ethical dilemmas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CAJ (computer assisted journalism) continues..</dc:title>
  <dc:creator>Lenovo</dc:creator>
  <cp:lastModifiedBy>Lenovo</cp:lastModifiedBy>
  <cp:revision>2</cp:revision>
  <dcterms:created xsi:type="dcterms:W3CDTF">2021-08-09T10:28:58Z</dcterms:created>
  <dcterms:modified xsi:type="dcterms:W3CDTF">2021-08-09T10:37:06Z</dcterms:modified>
</cp:coreProperties>
</file>